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4" r:id="rId2"/>
    <p:sldId id="258" r:id="rId3"/>
    <p:sldId id="293" r:id="rId4"/>
    <p:sldId id="260" r:id="rId5"/>
    <p:sldId id="261" r:id="rId6"/>
    <p:sldId id="262" r:id="rId7"/>
    <p:sldId id="263" r:id="rId8"/>
    <p:sldId id="476" r:id="rId9"/>
    <p:sldId id="477" r:id="rId10"/>
    <p:sldId id="482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36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740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1226E-C2DF-470A-89C7-40612350122C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8D594-1E0B-4FE7-9D7E-B0257D1656C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68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2574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687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3864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080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298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25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8741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005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63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5246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883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29104-25A9-4C0D-8B81-1296C8CB4698}" type="datetimeFigureOut">
              <a:rPr lang="es-AR" smtClean="0"/>
              <a:t>22/6/2025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0175C-AE38-40B0-8477-B9EC9572325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4190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png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cnice.mecd.es/eos/MaterialesEducativos/bachillerato/historia/rev_industrial/images/texwillow22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dirty="0"/>
          </a:p>
        </p:txBody>
      </p:sp>
      <p:graphicFrame>
        <p:nvGraphicFramePr>
          <p:cNvPr id="15" name="Object 10">
            <a:extLst>
              <a:ext uri="{FF2B5EF4-FFF2-40B4-BE49-F238E27FC236}">
                <a16:creationId xmlns:a16="http://schemas.microsoft.com/office/drawing/2014/main" id="{29A9F427-68E7-4C8D-AA09-A1FFD1DC3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453319"/>
              </p:ext>
            </p:extLst>
          </p:nvPr>
        </p:nvGraphicFramePr>
        <p:xfrm>
          <a:off x="4193800" y="3284984"/>
          <a:ext cx="4968130" cy="3573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Fotografía de Photo Editor" r:id="rId4" imgW="9523810" imgH="5942857" progId="">
                  <p:embed/>
                </p:oleObj>
              </mc:Choice>
              <mc:Fallback>
                <p:oleObj name="Fotografía de Photo Editor" r:id="rId4" imgW="9523810" imgH="5942857" progId="">
                  <p:embed/>
                  <p:pic>
                    <p:nvPicPr>
                      <p:cNvPr id="1229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3800" y="3284984"/>
                        <a:ext cx="4968130" cy="35730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4" descr="Historia Argentina - Período de Juan Manuel de Rosas - 2º Gobernacion de  Rosas (1835-1852) - Año 1845">
            <a:extLst>
              <a:ext uri="{FF2B5EF4-FFF2-40B4-BE49-F238E27FC236}">
                <a16:creationId xmlns:a16="http://schemas.microsoft.com/office/drawing/2014/main" id="{8FDD49AD-6C29-426C-96C5-36BC6BD3D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61" y="13973"/>
            <a:ext cx="4129761" cy="309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4B44B661-52B2-4C41-96A3-BF133D507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" y="3111799"/>
            <a:ext cx="4244934" cy="373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Sin la Guerra Gaucha, la Independencia no podría haber sido ganada&amp;quot; |  Entrevista con Gabriel Di Meglio | Página12">
            <a:extLst>
              <a:ext uri="{FF2B5EF4-FFF2-40B4-BE49-F238E27FC236}">
                <a16:creationId xmlns:a16="http://schemas.microsoft.com/office/drawing/2014/main" id="{EDB590F7-9DA3-4734-94E4-34D7FA5C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00" y="-19733"/>
            <a:ext cx="5027400" cy="330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1190584" y="2219675"/>
            <a:ext cx="7344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US" sz="6000" dirty="0">
                <a:solidFill>
                  <a:schemeClr val="accent5"/>
                </a:solidFill>
                <a:latin typeface="Algerian" panose="04020705040A02060702" pitchFamily="82" charset="0"/>
              </a:rPr>
              <a:t>ORÍGENES DE LA DEFENSA nacional </a:t>
            </a:r>
            <a:endParaRPr lang="es-AR" sz="6000" dirty="0">
              <a:solidFill>
                <a:schemeClr val="accent5"/>
              </a:solidFill>
              <a:latin typeface="Algerian" panose="04020705040A02060702" pitchFamily="8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173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28"/>
    </mc:Choice>
    <mc:Fallback xmlns="">
      <p:transition spd="slow" advTm="62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08FAB-DB01-4983-BD94-449C311B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 y Ejército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A6B3BF-6F64-4121-9BD4-1BD77F357828}"/>
              </a:ext>
            </a:extLst>
          </p:cNvPr>
          <p:cNvSpPr txBox="1"/>
          <p:nvPr/>
        </p:nvSpPr>
        <p:spPr>
          <a:xfrm>
            <a:off x="755576" y="1916832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DIOS</a:t>
            </a:r>
            <a:endParaRPr lang="es-AR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37D26DB-68D6-4F06-8E99-388811F82C69}"/>
              </a:ext>
            </a:extLst>
          </p:cNvPr>
          <p:cNvSpPr txBox="1"/>
          <p:nvPr/>
        </p:nvSpPr>
        <p:spPr>
          <a:xfrm>
            <a:off x="755576" y="3185467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REY</a:t>
            </a:r>
            <a:endParaRPr lang="es-AR" sz="4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B36E2C-151D-4574-8F5B-BE4AA4C35B38}"/>
              </a:ext>
            </a:extLst>
          </p:cNvPr>
          <p:cNvSpPr txBox="1"/>
          <p:nvPr/>
        </p:nvSpPr>
        <p:spPr>
          <a:xfrm>
            <a:off x="755576" y="4797152"/>
            <a:ext cx="2016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PUEBLO</a:t>
            </a:r>
            <a:endParaRPr lang="es-AR" sz="4400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2517D991-B81D-4661-B20F-9BDDADDB9B19}"/>
              </a:ext>
            </a:extLst>
          </p:cNvPr>
          <p:cNvSpPr/>
          <p:nvPr/>
        </p:nvSpPr>
        <p:spPr>
          <a:xfrm>
            <a:off x="3419872" y="3570187"/>
            <a:ext cx="1152128" cy="3600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02EFFD1C-0434-4473-A0F4-A2334A94835D}"/>
              </a:ext>
            </a:extLst>
          </p:cNvPr>
          <p:cNvSpPr/>
          <p:nvPr/>
        </p:nvSpPr>
        <p:spPr>
          <a:xfrm>
            <a:off x="3419872" y="5001852"/>
            <a:ext cx="1152128" cy="3600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E715CB-375D-4C41-A794-772A158B84B7}"/>
              </a:ext>
            </a:extLst>
          </p:cNvPr>
          <p:cNvSpPr txBox="1"/>
          <p:nvPr/>
        </p:nvSpPr>
        <p:spPr>
          <a:xfrm>
            <a:off x="5580112" y="3365486"/>
            <a:ext cx="2304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EJERCITO</a:t>
            </a:r>
            <a:endParaRPr lang="es-AR" sz="4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668A43-3521-4C2B-913F-304453B12E66}"/>
              </a:ext>
            </a:extLst>
          </p:cNvPr>
          <p:cNvSpPr txBox="1"/>
          <p:nvPr/>
        </p:nvSpPr>
        <p:spPr>
          <a:xfrm>
            <a:off x="5580112" y="4756686"/>
            <a:ext cx="2304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MILICIAS</a:t>
            </a:r>
            <a:endParaRPr lang="es-AR" sz="4400" dirty="0"/>
          </a:p>
        </p:txBody>
      </p:sp>
    </p:spTree>
    <p:extLst>
      <p:ext uri="{BB962C8B-B14F-4D97-AF65-F5344CB8AC3E}">
        <p14:creationId xmlns:p14="http://schemas.microsoft.com/office/powerpoint/2010/main" val="33968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  <p:bldP spid="7" grpId="0" animBg="1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s-ES" sz="3600" dirty="0"/>
              <a:t>Sistema de Defensa Virreinal</a:t>
            </a:r>
            <a:br>
              <a:rPr lang="es-ES_tradnl" sz="3600" dirty="0"/>
            </a:br>
            <a:r>
              <a:rPr lang="es-ES_tradnl" sz="3600" dirty="0"/>
              <a:t>Hasta 1810</a:t>
            </a:r>
            <a:br>
              <a:rPr lang="es-ES" sz="3600" dirty="0"/>
            </a:br>
            <a:endParaRPr lang="es-ES" sz="3600" dirty="0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516313" y="2133600"/>
            <a:ext cx="19812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5000"/>
              <a:buFont typeface="Verdana" pitchFamily="34" charset="0"/>
              <a:buChar char="›"/>
              <a:defRPr sz="26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800">
                <a:latin typeface="Arial" pitchFamily="34" charset="0"/>
              </a:rPr>
              <a:t>Virrey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800">
                <a:latin typeface="Arial" pitchFamily="34" charset="0"/>
              </a:rPr>
              <a:t>Cte J FFAA </a:t>
            </a:r>
          </a:p>
        </p:txBody>
      </p:sp>
      <p:sp>
        <p:nvSpPr>
          <p:cNvPr id="27652" name="Line 5"/>
          <p:cNvSpPr>
            <a:spLocks noChangeShapeType="1"/>
          </p:cNvSpPr>
          <p:nvPr/>
        </p:nvSpPr>
        <p:spPr bwMode="auto">
          <a:xfrm>
            <a:off x="4533900" y="2833688"/>
            <a:ext cx="4763" cy="2611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7653" name="Rectangle 12"/>
          <p:cNvSpPr>
            <a:spLocks noChangeArrowheads="1"/>
          </p:cNvSpPr>
          <p:nvPr/>
        </p:nvSpPr>
        <p:spPr bwMode="auto">
          <a:xfrm>
            <a:off x="1187624" y="3356992"/>
            <a:ext cx="1981200" cy="452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5000"/>
              <a:buFont typeface="Verdana" pitchFamily="34" charset="0"/>
              <a:buChar char="›"/>
              <a:defRPr sz="26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800">
                <a:latin typeface="Arial" pitchFamily="34" charset="0"/>
              </a:rPr>
              <a:t>Cte Grl Armas</a:t>
            </a:r>
          </a:p>
        </p:txBody>
      </p:sp>
      <p:sp>
        <p:nvSpPr>
          <p:cNvPr id="27654" name="Rectangle 12"/>
          <p:cNvSpPr>
            <a:spLocks noChangeArrowheads="1"/>
          </p:cNvSpPr>
          <p:nvPr/>
        </p:nvSpPr>
        <p:spPr bwMode="auto">
          <a:xfrm>
            <a:off x="6156325" y="3356991"/>
            <a:ext cx="1981200" cy="452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5000"/>
              <a:buFont typeface="Verdana" pitchFamily="34" charset="0"/>
              <a:buChar char="›"/>
              <a:defRPr sz="26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800" dirty="0">
                <a:latin typeface="Arial" pitchFamily="34" charset="0"/>
              </a:rPr>
              <a:t>Inspección Armas</a:t>
            </a:r>
          </a:p>
        </p:txBody>
      </p:sp>
      <p:sp>
        <p:nvSpPr>
          <p:cNvPr id="27655" name="Rectangle 12"/>
          <p:cNvSpPr>
            <a:spLocks noChangeArrowheads="1"/>
          </p:cNvSpPr>
          <p:nvPr/>
        </p:nvSpPr>
        <p:spPr bwMode="auto">
          <a:xfrm>
            <a:off x="2411413" y="5013325"/>
            <a:ext cx="1981200" cy="452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5000"/>
              <a:buFont typeface="Verdana" pitchFamily="34" charset="0"/>
              <a:buChar char="›"/>
              <a:defRPr sz="26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800">
                <a:latin typeface="Arial" pitchFamily="34" charset="0"/>
              </a:rPr>
              <a:t>Tropas Regulares</a:t>
            </a:r>
          </a:p>
        </p:txBody>
      </p:sp>
      <p:sp>
        <p:nvSpPr>
          <p:cNvPr id="27656" name="Rectangle 12"/>
          <p:cNvSpPr>
            <a:spLocks noChangeArrowheads="1"/>
          </p:cNvSpPr>
          <p:nvPr/>
        </p:nvSpPr>
        <p:spPr bwMode="auto">
          <a:xfrm>
            <a:off x="4768550" y="5027549"/>
            <a:ext cx="1981200" cy="4508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5000"/>
              <a:buFont typeface="Verdana" pitchFamily="34" charset="0"/>
              <a:buChar char="›"/>
              <a:defRPr sz="26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800">
                <a:latin typeface="Arial" pitchFamily="34" charset="0"/>
              </a:rPr>
              <a:t>Milicias</a:t>
            </a:r>
          </a:p>
        </p:txBody>
      </p:sp>
      <p:sp>
        <p:nvSpPr>
          <p:cNvPr id="27657" name="10 CuadroTexto"/>
          <p:cNvSpPr txBox="1">
            <a:spLocks noChangeArrowheads="1"/>
          </p:cNvSpPr>
          <p:nvPr/>
        </p:nvSpPr>
        <p:spPr bwMode="auto">
          <a:xfrm>
            <a:off x="6156325" y="1412875"/>
            <a:ext cx="2749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5000"/>
              <a:buFont typeface="Verdana" pitchFamily="34" charset="0"/>
              <a:buChar char="›"/>
              <a:defRPr sz="26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Ordenanzas de Carlos III</a:t>
            </a:r>
            <a:endParaRPr lang="es-AR" altLang="en-US" sz="18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5"/>
    </mc:Choice>
    <mc:Fallback xmlns="">
      <p:transition spd="slow" advTm="3225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9089" y="404664"/>
            <a:ext cx="8229600" cy="1398587"/>
          </a:xfrm>
        </p:spPr>
        <p:txBody>
          <a:bodyPr/>
          <a:lstStyle/>
          <a:p>
            <a:r>
              <a:rPr lang="es-US" dirty="0"/>
              <a:t>LAS ARMAS DE COMBATE</a:t>
            </a:r>
            <a:endParaRPr lang="es-AR" dirty="0"/>
          </a:p>
        </p:txBody>
      </p:sp>
      <p:grpSp>
        <p:nvGrpSpPr>
          <p:cNvPr id="7" name="6 Grupo"/>
          <p:cNvGrpSpPr/>
          <p:nvPr/>
        </p:nvGrpSpPr>
        <p:grpSpPr>
          <a:xfrm>
            <a:off x="575556" y="2036338"/>
            <a:ext cx="2592288" cy="1008112"/>
            <a:chOff x="567146" y="1638235"/>
            <a:chExt cx="2592288" cy="1008112"/>
          </a:xfrm>
        </p:grpSpPr>
        <p:sp>
          <p:nvSpPr>
            <p:cNvPr id="3" name="2 Rectángulo"/>
            <p:cNvSpPr/>
            <p:nvPr/>
          </p:nvSpPr>
          <p:spPr>
            <a:xfrm>
              <a:off x="567146" y="1638235"/>
              <a:ext cx="2592288" cy="100811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675158" y="1957625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dirty="0">
                  <a:solidFill>
                    <a:schemeClr val="bg2">
                      <a:lumMod val="75000"/>
                    </a:schemeClr>
                  </a:solidFill>
                </a:rPr>
                <a:t>INFANTERIA</a:t>
              </a:r>
              <a:endParaRPr lang="es-AR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" name="7 Grupo"/>
          <p:cNvGrpSpPr/>
          <p:nvPr/>
        </p:nvGrpSpPr>
        <p:grpSpPr>
          <a:xfrm>
            <a:off x="575556" y="3668203"/>
            <a:ext cx="2592288" cy="1008112"/>
            <a:chOff x="683568" y="4293096"/>
            <a:chExt cx="2592288" cy="1008112"/>
          </a:xfrm>
        </p:grpSpPr>
        <p:sp>
          <p:nvSpPr>
            <p:cNvPr id="5" name="4 Rectángulo"/>
            <p:cNvSpPr/>
            <p:nvPr/>
          </p:nvSpPr>
          <p:spPr>
            <a:xfrm>
              <a:off x="683568" y="4293096"/>
              <a:ext cx="2592288" cy="100811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791580" y="4612486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dirty="0">
                  <a:solidFill>
                    <a:schemeClr val="bg2">
                      <a:lumMod val="75000"/>
                    </a:schemeClr>
                  </a:solidFill>
                </a:rPr>
                <a:t>CABALLERÍA</a:t>
              </a:r>
              <a:endParaRPr lang="es-AR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537393" y="5301208"/>
            <a:ext cx="2592288" cy="1008112"/>
            <a:chOff x="537393" y="5301208"/>
            <a:chExt cx="2592288" cy="1008112"/>
          </a:xfrm>
        </p:grpSpPr>
        <p:sp>
          <p:nvSpPr>
            <p:cNvPr id="10" name="9 Rectángulo"/>
            <p:cNvSpPr/>
            <p:nvPr/>
          </p:nvSpPr>
          <p:spPr>
            <a:xfrm>
              <a:off x="537393" y="5301208"/>
              <a:ext cx="2592288" cy="100811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645405" y="5620598"/>
              <a:ext cx="2376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US" dirty="0">
                  <a:solidFill>
                    <a:schemeClr val="bg2">
                      <a:lumMod val="75000"/>
                    </a:schemeClr>
                  </a:solidFill>
                </a:rPr>
                <a:t>ARTILLERÍA</a:t>
              </a:r>
              <a:endParaRPr lang="es-AR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12 Flecha derecha"/>
          <p:cNvSpPr/>
          <p:nvPr/>
        </p:nvSpPr>
        <p:spPr>
          <a:xfrm>
            <a:off x="3811028" y="2355728"/>
            <a:ext cx="936104" cy="497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13 Flecha derecha"/>
          <p:cNvSpPr/>
          <p:nvPr/>
        </p:nvSpPr>
        <p:spPr>
          <a:xfrm>
            <a:off x="3811028" y="5556403"/>
            <a:ext cx="936104" cy="497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14 Flecha derecha"/>
          <p:cNvSpPr/>
          <p:nvPr/>
        </p:nvSpPr>
        <p:spPr>
          <a:xfrm>
            <a:off x="3811028" y="3987593"/>
            <a:ext cx="936104" cy="4972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CuadroTexto"/>
          <p:cNvSpPr txBox="1"/>
          <p:nvPr/>
        </p:nvSpPr>
        <p:spPr>
          <a:xfrm>
            <a:off x="5652120" y="2121120"/>
            <a:ext cx="208823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US" dirty="0"/>
              <a:t>INFANTES</a:t>
            </a:r>
          </a:p>
          <a:p>
            <a:r>
              <a:rPr lang="es-US" dirty="0"/>
              <a:t>CAZADORES</a:t>
            </a:r>
          </a:p>
          <a:p>
            <a:r>
              <a:rPr lang="es-US" dirty="0"/>
              <a:t>GRANDEROS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5653083" y="3663193"/>
            <a:ext cx="208823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US" dirty="0"/>
              <a:t>DRAGONES</a:t>
            </a:r>
          </a:p>
          <a:p>
            <a:endParaRPr lang="es-US" dirty="0"/>
          </a:p>
          <a:p>
            <a:r>
              <a:rPr lang="es-US" dirty="0"/>
              <a:t>BLANDENGUES</a:t>
            </a:r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5653083" y="5301208"/>
            <a:ext cx="2088232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US" dirty="0"/>
              <a:t>VOLANTE</a:t>
            </a:r>
          </a:p>
          <a:p>
            <a:endParaRPr lang="es-US" dirty="0"/>
          </a:p>
          <a:p>
            <a:r>
              <a:rPr lang="es-US" dirty="0"/>
              <a:t>PLAZA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2559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00"/>
    </mc:Choice>
    <mc:Fallback xmlns="">
      <p:transition spd="slow" advTm="713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4774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US" dirty="0"/>
              <a:t>REGIMIENTOS EN EL RIO  DE LA PLATA EN EL SIGLO XVIII</a:t>
            </a:r>
            <a:endParaRPr lang="es-AR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9C171D4-F631-40C4-935C-13D6C751BF9F}"/>
              </a:ext>
            </a:extLst>
          </p:cNvPr>
          <p:cNvGrpSpPr/>
          <p:nvPr/>
        </p:nvGrpSpPr>
        <p:grpSpPr>
          <a:xfrm>
            <a:off x="310180" y="1490352"/>
            <a:ext cx="4199436" cy="1764866"/>
            <a:chOff x="310180" y="1490352"/>
            <a:chExt cx="4199436" cy="1764866"/>
          </a:xfrm>
        </p:grpSpPr>
        <p:pic>
          <p:nvPicPr>
            <p:cNvPr id="3" name="2 Imagen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80" y="1490352"/>
              <a:ext cx="1381500" cy="1764866"/>
            </a:xfrm>
            <a:prstGeom prst="rect">
              <a:avLst/>
            </a:prstGeom>
          </p:spPr>
        </p:pic>
        <p:sp>
          <p:nvSpPr>
            <p:cNvPr id="6" name="5 CuadroTexto"/>
            <p:cNvSpPr txBox="1"/>
            <p:nvPr/>
          </p:nvSpPr>
          <p:spPr>
            <a:xfrm>
              <a:off x="1917328" y="1843973"/>
              <a:ext cx="2592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dirty="0"/>
                <a:t>Regimiento Fijo de Buenos Aires </a:t>
              </a:r>
              <a:endParaRPr lang="es-AR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1F450AF-7D79-4C52-A260-09CD7BD90A15}"/>
              </a:ext>
            </a:extLst>
          </p:cNvPr>
          <p:cNvGrpSpPr/>
          <p:nvPr/>
        </p:nvGrpSpPr>
        <p:grpSpPr>
          <a:xfrm>
            <a:off x="506394" y="4506938"/>
            <a:ext cx="3531928" cy="2169697"/>
            <a:chOff x="506394" y="4506938"/>
            <a:chExt cx="3531928" cy="2169697"/>
          </a:xfrm>
        </p:grpSpPr>
        <p:pic>
          <p:nvPicPr>
            <p:cNvPr id="5" name="4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94" y="4506938"/>
              <a:ext cx="1041270" cy="2169697"/>
            </a:xfrm>
            <a:prstGeom prst="rect">
              <a:avLst/>
            </a:prstGeom>
          </p:spPr>
        </p:pic>
        <p:sp>
          <p:nvSpPr>
            <p:cNvPr id="7" name="6 CuadroTexto"/>
            <p:cNvSpPr txBox="1"/>
            <p:nvPr/>
          </p:nvSpPr>
          <p:spPr>
            <a:xfrm>
              <a:off x="1691680" y="5268620"/>
              <a:ext cx="2346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dirty="0"/>
                <a:t>Real  Cuerpo de Artillería</a:t>
              </a:r>
              <a:endParaRPr lang="es-AR" dirty="0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0E9735A-2485-4CD9-963E-A22C2F7DF21A}"/>
              </a:ext>
            </a:extLst>
          </p:cNvPr>
          <p:cNvGrpSpPr/>
          <p:nvPr/>
        </p:nvGrpSpPr>
        <p:grpSpPr>
          <a:xfrm>
            <a:off x="4763029" y="1628800"/>
            <a:ext cx="4289659" cy="1917455"/>
            <a:chOff x="4763029" y="1628800"/>
            <a:chExt cx="4289659" cy="1917455"/>
          </a:xfrm>
        </p:grpSpPr>
        <p:pic>
          <p:nvPicPr>
            <p:cNvPr id="4" name="3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965" y="1628800"/>
              <a:ext cx="1471723" cy="1917455"/>
            </a:xfrm>
            <a:prstGeom prst="rect">
              <a:avLst/>
            </a:prstGeom>
          </p:spPr>
        </p:pic>
        <p:sp>
          <p:nvSpPr>
            <p:cNvPr id="8" name="7 CuadroTexto"/>
            <p:cNvSpPr txBox="1"/>
            <p:nvPr/>
          </p:nvSpPr>
          <p:spPr>
            <a:xfrm>
              <a:off x="4763029" y="1879124"/>
              <a:ext cx="2893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dirty="0"/>
                <a:t>Regimiento de Dragones de Buenos Aires </a:t>
              </a:r>
              <a:endParaRPr lang="es-A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45787D9-D522-4A80-9418-15765DBC6301}"/>
              </a:ext>
            </a:extLst>
          </p:cNvPr>
          <p:cNvGrpSpPr/>
          <p:nvPr/>
        </p:nvGrpSpPr>
        <p:grpSpPr>
          <a:xfrm>
            <a:off x="5508104" y="4413664"/>
            <a:ext cx="3325802" cy="2169698"/>
            <a:chOff x="5508104" y="4413664"/>
            <a:chExt cx="3325802" cy="2169698"/>
          </a:xfrm>
        </p:grpSpPr>
        <p:pic>
          <p:nvPicPr>
            <p:cNvPr id="5122" name="Picture 2" descr="Blog Archive » Blandengues y los pueblos fronterizos">
              <a:extLst>
                <a:ext uri="{FF2B5EF4-FFF2-40B4-BE49-F238E27FC236}">
                  <a16:creationId xmlns:a16="http://schemas.microsoft.com/office/drawing/2014/main" id="{9F463B7B-1818-4826-A933-CBBB53AB9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4413664"/>
              <a:ext cx="1597610" cy="2169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6 CuadroTexto">
              <a:extLst>
                <a:ext uri="{FF2B5EF4-FFF2-40B4-BE49-F238E27FC236}">
                  <a16:creationId xmlns:a16="http://schemas.microsoft.com/office/drawing/2014/main" id="{D95C898B-1EC6-48B0-8571-BCD4E88180B3}"/>
                </a:ext>
              </a:extLst>
            </p:cNvPr>
            <p:cNvSpPr txBox="1"/>
            <p:nvPr/>
          </p:nvSpPr>
          <p:spPr>
            <a:xfrm>
              <a:off x="5508104" y="5175347"/>
              <a:ext cx="2346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US" dirty="0"/>
                <a:t>Blandengues</a:t>
              </a:r>
              <a:endParaRPr lang="es-A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825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635"/>
    </mc:Choice>
    <mc:Fallback xmlns="">
      <p:transition spd="slow" advTm="76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 descr="bicentenario_to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" t="1907" r="59166" b="6540"/>
          <a:stretch>
            <a:fillRect/>
          </a:stretch>
        </p:blipFill>
        <p:spPr>
          <a:xfrm>
            <a:off x="0" y="4337050"/>
            <a:ext cx="4859338" cy="2520950"/>
          </a:xfrm>
        </p:spPr>
      </p:pic>
      <p:pic>
        <p:nvPicPr>
          <p:cNvPr id="15363" name="Picture 7" descr="argentinien26"/>
          <p:cNvPicPr>
            <a:picLocks noChangeAspect="1" noChangeArrowheads="1"/>
          </p:cNvPicPr>
          <p:nvPr/>
        </p:nvPicPr>
        <p:blipFill>
          <a:blip r:embed="rId3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365625"/>
            <a:ext cx="4252912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457200" y="268288"/>
            <a:ext cx="8229600" cy="1398587"/>
          </a:xfrm>
        </p:spPr>
        <p:txBody>
          <a:bodyPr/>
          <a:lstStyle/>
          <a:p>
            <a:pPr>
              <a:defRPr/>
            </a:pPr>
            <a:endParaRPr lang="es-AR" dirty="0"/>
          </a:p>
        </p:txBody>
      </p:sp>
      <p:pic>
        <p:nvPicPr>
          <p:cNvPr id="15365" name="Picture 2" descr="C:\Users\Familia Brown\Pictures\Salta\ayohu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0" y="620713"/>
            <a:ext cx="8964613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</a:rPr>
              <a:t>Surgimiento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 de un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</a:rPr>
              <a:t>nuevo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</a:rPr>
              <a:t>sujeto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</a:rPr>
              <a:t>histórico</a:t>
            </a:r>
            <a:endParaRPr lang="es-A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367" name="Picture 3" descr="300PX-~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1916113"/>
            <a:ext cx="4873625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5" descr="Belgrano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4675"/>
            <a:ext cx="5003800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92"/>
    </mc:Choice>
    <mc:Fallback xmlns="">
      <p:transition spd="slow" advTm="3969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7" descr="MP075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8963"/>
            <a:ext cx="9144000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5" descr="napoleon_b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8" b="17668"/>
          <a:stretch>
            <a:fillRect/>
          </a:stretch>
        </p:blipFill>
        <p:spPr bwMode="auto">
          <a:xfrm>
            <a:off x="7548563" y="0"/>
            <a:ext cx="1595437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-57150" y="414338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sz="5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Batalla de Trafalgar</a:t>
            </a:r>
            <a:endParaRPr lang="es-ES" sz="54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3257316"/>
      </p:ext>
    </p:extLst>
  </p:cSld>
  <p:clrMapOvr>
    <a:masterClrMapping/>
  </p:clrMapOvr>
  <p:transition advTm="17982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" descr="planisfe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0788"/>
            <a:ext cx="9144000" cy="552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60350"/>
            <a:ext cx="82296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sz="48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Situación estratégica - 1806</a:t>
            </a:r>
            <a:endParaRPr lang="es-ES" sz="480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7412" name="Picture 14" descr="ingles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706938"/>
            <a:ext cx="676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5" descr="ingles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933825"/>
            <a:ext cx="676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6" descr="ingles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492375"/>
            <a:ext cx="676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7" descr="ingles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3203575"/>
            <a:ext cx="6762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20" descr="bandera_franc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2205038"/>
            <a:ext cx="2889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21" descr="bandera_franc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060575"/>
            <a:ext cx="2889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22" descr="bandera_franc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492375"/>
            <a:ext cx="217487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791755"/>
      </p:ext>
    </p:extLst>
  </p:cSld>
  <p:clrMapOvr>
    <a:masterClrMapping/>
  </p:clrMapOvr>
  <p:transition advTm="23926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60350"/>
            <a:ext cx="8229600" cy="647700"/>
          </a:xfrm>
          <a:gradFill rotWithShape="1">
            <a:gsLst>
              <a:gs pos="0">
                <a:srgbClr val="0000CC">
                  <a:gamma/>
                  <a:shade val="46275"/>
                  <a:invGamma/>
                </a:srgbClr>
              </a:gs>
              <a:gs pos="50000">
                <a:srgbClr val="0000CC"/>
              </a:gs>
              <a:gs pos="100000">
                <a:srgbClr val="0000CC">
                  <a:gamma/>
                  <a:shade val="46275"/>
                  <a:invGamma/>
                </a:srgb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 sz="240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Una operación militar escalonada en tiempo y espacio</a:t>
            </a:r>
            <a:endParaRPr lang="es-ES" sz="240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8435" name="Picture 4" descr="planisfe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0788"/>
            <a:ext cx="9144000" cy="552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Line 5"/>
          <p:cNvSpPr>
            <a:spLocks noChangeShapeType="1"/>
          </p:cNvSpPr>
          <p:nvPr/>
        </p:nvSpPr>
        <p:spPr bwMode="auto">
          <a:xfrm flipH="1">
            <a:off x="2771775" y="5157788"/>
            <a:ext cx="187325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anchor="ctr"/>
          <a:lstStyle/>
          <a:p>
            <a:pPr>
              <a:defRPr/>
            </a:pPr>
            <a:endParaRPr lang="es-A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437" name="Picture 11" descr="nav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b="2267"/>
          <a:stretch>
            <a:fillRect/>
          </a:stretch>
        </p:blipFill>
        <p:spPr bwMode="auto">
          <a:xfrm>
            <a:off x="3359150" y="4292600"/>
            <a:ext cx="35877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2" descr="nav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b="2267"/>
          <a:stretch>
            <a:fillRect/>
          </a:stretch>
        </p:blipFill>
        <p:spPr bwMode="auto">
          <a:xfrm>
            <a:off x="1628775" y="5589588"/>
            <a:ext cx="35877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3" descr="nav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b="2267"/>
          <a:stretch>
            <a:fillRect/>
          </a:stretch>
        </p:blipFill>
        <p:spPr bwMode="auto">
          <a:xfrm>
            <a:off x="3419475" y="2205038"/>
            <a:ext cx="35877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4" descr="nav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b="2267"/>
          <a:stretch>
            <a:fillRect/>
          </a:stretch>
        </p:blipFill>
        <p:spPr bwMode="auto">
          <a:xfrm>
            <a:off x="4211638" y="4797425"/>
            <a:ext cx="35877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23" name="Text Box 15"/>
          <p:cNvSpPr txBox="1">
            <a:spLocks noChangeArrowheads="1"/>
          </p:cNvSpPr>
          <p:nvPr/>
        </p:nvSpPr>
        <p:spPr bwMode="auto">
          <a:xfrm>
            <a:off x="3419475" y="5300663"/>
            <a:ext cx="3352800" cy="946150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AR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Más de 100 barcos</a:t>
            </a:r>
          </a:p>
          <a:p>
            <a:pPr>
              <a:defRPr/>
            </a:pPr>
            <a:r>
              <a:rPr lang="es-AR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12.000 hombres</a:t>
            </a:r>
            <a:endParaRPr lang="es-E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8442" name="Group 18"/>
          <p:cNvGrpSpPr>
            <a:grpSpLocks/>
          </p:cNvGrpSpPr>
          <p:nvPr/>
        </p:nvGrpSpPr>
        <p:grpSpPr bwMode="auto">
          <a:xfrm>
            <a:off x="1895475" y="2133600"/>
            <a:ext cx="2028825" cy="4092575"/>
            <a:chOff x="1194" y="1344"/>
            <a:chExt cx="1278" cy="2578"/>
          </a:xfrm>
        </p:grpSpPr>
        <p:sp>
          <p:nvSpPr>
            <p:cNvPr id="119818" name="Freeform 10"/>
            <p:cNvSpPr>
              <a:spLocks/>
            </p:cNvSpPr>
            <p:nvPr/>
          </p:nvSpPr>
          <p:spPr bwMode="auto">
            <a:xfrm>
              <a:off x="1194" y="1344"/>
              <a:ext cx="1278" cy="2578"/>
            </a:xfrm>
            <a:custGeom>
              <a:avLst/>
              <a:gdLst/>
              <a:ahLst/>
              <a:cxnLst>
                <a:cxn ang="0">
                  <a:pos x="1278" y="0"/>
                </a:cxn>
                <a:cxn ang="0">
                  <a:pos x="915" y="1360"/>
                </a:cxn>
                <a:cxn ang="0">
                  <a:pos x="507" y="2449"/>
                </a:cxn>
                <a:cxn ang="0">
                  <a:pos x="53" y="2131"/>
                </a:cxn>
                <a:cxn ang="0">
                  <a:pos x="189" y="1950"/>
                </a:cxn>
              </a:cxnLst>
              <a:rect l="0" t="0" r="r" b="b"/>
              <a:pathLst>
                <a:path w="1278" h="2578">
                  <a:moveTo>
                    <a:pt x="1278" y="0"/>
                  </a:moveTo>
                  <a:cubicBezTo>
                    <a:pt x="1160" y="476"/>
                    <a:pt x="1043" y="952"/>
                    <a:pt x="915" y="1360"/>
                  </a:cubicBezTo>
                  <a:cubicBezTo>
                    <a:pt x="787" y="1768"/>
                    <a:pt x="651" y="2320"/>
                    <a:pt x="507" y="2449"/>
                  </a:cubicBezTo>
                  <a:cubicBezTo>
                    <a:pt x="363" y="2578"/>
                    <a:pt x="106" y="2214"/>
                    <a:pt x="53" y="2131"/>
                  </a:cubicBezTo>
                  <a:cubicBezTo>
                    <a:pt x="0" y="2048"/>
                    <a:pt x="166" y="1980"/>
                    <a:pt x="189" y="1950"/>
                  </a:cubicBezTo>
                </a:path>
              </a:pathLst>
            </a:custGeom>
            <a:noFill/>
            <a:ln w="1905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s-A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9824" name="Line 16"/>
            <p:cNvSpPr>
              <a:spLocks noChangeShapeType="1"/>
            </p:cNvSpPr>
            <p:nvPr/>
          </p:nvSpPr>
          <p:spPr bwMode="auto">
            <a:xfrm rot="20698851" flipV="1">
              <a:off x="1292" y="3297"/>
              <a:ext cx="91" cy="4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s-A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261685"/>
      </p:ext>
    </p:extLst>
  </p:cSld>
  <p:clrMapOvr>
    <a:masterClrMapping/>
  </p:clrMapOvr>
  <p:transition advTm="16803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28596" y="-24"/>
            <a:ext cx="7772400" cy="1127147"/>
          </a:xfrm>
        </p:spPr>
        <p:txBody>
          <a:bodyPr/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s-ES" sz="4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ESTRATEGIA BRITÁNICA</a:t>
            </a:r>
          </a:p>
        </p:txBody>
      </p:sp>
      <p:pic>
        <p:nvPicPr>
          <p:cNvPr id="19459" name="Picture 3" descr="planisfe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0788"/>
            <a:ext cx="9144000" cy="552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Freeform 6"/>
          <p:cNvSpPr>
            <a:spLocks/>
          </p:cNvSpPr>
          <p:nvPr/>
        </p:nvSpPr>
        <p:spPr bwMode="auto">
          <a:xfrm>
            <a:off x="3563938" y="2205038"/>
            <a:ext cx="431800" cy="1439862"/>
          </a:xfrm>
          <a:custGeom>
            <a:avLst/>
            <a:gdLst/>
            <a:ahLst/>
            <a:cxnLst>
              <a:cxn ang="0">
                <a:pos x="272" y="0"/>
              </a:cxn>
              <a:cxn ang="0">
                <a:pos x="0" y="771"/>
              </a:cxn>
            </a:cxnLst>
            <a:rect l="0" t="0" r="r" b="b"/>
            <a:pathLst>
              <a:path w="272" h="771">
                <a:moveTo>
                  <a:pt x="272" y="0"/>
                </a:moveTo>
                <a:cubicBezTo>
                  <a:pt x="158" y="321"/>
                  <a:pt x="45" y="643"/>
                  <a:pt x="0" y="771"/>
                </a:cubicBezTo>
              </a:path>
            </a:pathLst>
          </a:custGeom>
          <a:solidFill>
            <a:srgbClr val="FF0000"/>
          </a:solidFill>
          <a:ln w="2857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s-A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3995738" y="5373688"/>
            <a:ext cx="1368425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AR" sz="14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18 enero 1806</a:t>
            </a:r>
            <a:endParaRPr lang="es-ES" sz="1400">
              <a:solidFill>
                <a:srgbClr val="003366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>
            <a:off x="3563938" y="3644900"/>
            <a:ext cx="1152525" cy="165576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/>
          <a:lstStyle/>
          <a:p>
            <a:pPr>
              <a:defRPr/>
            </a:pPr>
            <a:endParaRPr lang="es-A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4572000" y="5157788"/>
            <a:ext cx="215900" cy="215900"/>
          </a:xfrm>
          <a:prstGeom prst="ellipse">
            <a:avLst/>
          </a:prstGeom>
          <a:solidFill>
            <a:srgbClr val="0000CC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AR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464" name="Picture 16" descr="navi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b="2267"/>
          <a:stretch>
            <a:fillRect/>
          </a:stretch>
        </p:blipFill>
        <p:spPr bwMode="auto">
          <a:xfrm>
            <a:off x="3059113" y="2763838"/>
            <a:ext cx="57467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7" descr="h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152400"/>
            <a:ext cx="98107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7459663" y="1268413"/>
            <a:ext cx="1649412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120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SIR HOME POPHAM</a:t>
            </a:r>
          </a:p>
        </p:txBody>
      </p:sp>
    </p:spTree>
    <p:extLst>
      <p:ext uri="{BB962C8B-B14F-4D97-AF65-F5344CB8AC3E}">
        <p14:creationId xmlns:p14="http://schemas.microsoft.com/office/powerpoint/2010/main" val="3295103618"/>
      </p:ext>
    </p:extLst>
  </p:cSld>
  <p:clrMapOvr>
    <a:masterClrMapping/>
  </p:clrMapOvr>
  <p:transition advTm="6383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5186363" y="3062288"/>
            <a:ext cx="29146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r>
              <a:rPr lang="es-ES">
                <a:solidFill>
                  <a:srgbClr val="1C1C1C"/>
                </a:solidFill>
              </a:rPr>
              <a:t>Grl William Carr Beresford</a:t>
            </a:r>
            <a:r>
              <a:rPr lang="es-ES">
                <a:solidFill>
                  <a:srgbClr val="1C1C1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pic>
        <p:nvPicPr>
          <p:cNvPr id="20483" name="Picture 16" descr="Beresford_(WinCE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2" b="3383"/>
          <a:stretch>
            <a:fillRect/>
          </a:stretch>
        </p:blipFill>
        <p:spPr bwMode="auto">
          <a:xfrm>
            <a:off x="6137275" y="1571625"/>
            <a:ext cx="111918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8" name="Rectangle 20"/>
          <p:cNvSpPr>
            <a:spLocks noGrp="1" noChangeArrowheads="1"/>
          </p:cNvSpPr>
          <p:nvPr>
            <p:ph type="title"/>
          </p:nvPr>
        </p:nvSpPr>
        <p:spPr>
          <a:xfrm>
            <a:off x="1284288" y="260350"/>
            <a:ext cx="65532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EXPEDICIÓN BRITÁNICA</a:t>
            </a:r>
          </a:p>
        </p:txBody>
      </p:sp>
      <p:sp>
        <p:nvSpPr>
          <p:cNvPr id="12307" name="Rectangle 19"/>
          <p:cNvSpPr>
            <a:spLocks noGrp="1" noChangeArrowheads="1"/>
          </p:cNvSpPr>
          <p:nvPr>
            <p:ph idx="1"/>
          </p:nvPr>
        </p:nvSpPr>
        <p:spPr>
          <a:xfrm>
            <a:off x="4670425" y="3700463"/>
            <a:ext cx="4294188" cy="1889125"/>
          </a:xfrm>
        </p:spPr>
        <p:txBody>
          <a:bodyPr>
            <a:normAutofit/>
          </a:bodyPr>
          <a:lstStyle/>
          <a:p>
            <a:pPr marL="263525" indent="-26352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s-ES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5 navíos de guerra</a:t>
            </a:r>
          </a:p>
          <a:p>
            <a:pPr marL="263525" indent="-26352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s-ES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Navíos de transporte</a:t>
            </a:r>
          </a:p>
          <a:p>
            <a:pPr marL="263525" indent="-263525" eaLnBrk="1" fontAlgn="auto" hangingPunct="1">
              <a:lnSpc>
                <a:spcPct val="90000"/>
              </a:lnSpc>
              <a:spcAft>
                <a:spcPts val="0"/>
              </a:spcAft>
              <a:buClr>
                <a:schemeClr val="tx1">
                  <a:shade val="95000"/>
                </a:schemeClr>
              </a:buClr>
              <a:buFont typeface="Wingdings 2"/>
              <a:buChar char=""/>
              <a:defRPr/>
            </a:pPr>
            <a:r>
              <a:rPr lang="es-ES">
                <a:solidFill>
                  <a:srgbClr val="0000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1.600 hombres</a:t>
            </a:r>
          </a:p>
        </p:txBody>
      </p:sp>
      <p:pic>
        <p:nvPicPr>
          <p:cNvPr id="20486" name="Picture 24" descr="nav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73213"/>
            <a:ext cx="4537075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26" descr="BN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4"/>
          <a:stretch>
            <a:fillRect/>
          </a:stretch>
        </p:blipFill>
        <p:spPr bwMode="auto">
          <a:xfrm>
            <a:off x="323850" y="5516563"/>
            <a:ext cx="28384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27" descr="BN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4"/>
          <a:stretch>
            <a:fillRect/>
          </a:stretch>
        </p:blipFill>
        <p:spPr bwMode="auto">
          <a:xfrm>
            <a:off x="3173413" y="5516563"/>
            <a:ext cx="28384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28" descr="BN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74"/>
          <a:stretch>
            <a:fillRect/>
          </a:stretch>
        </p:blipFill>
        <p:spPr bwMode="auto">
          <a:xfrm>
            <a:off x="6054725" y="5516563"/>
            <a:ext cx="28384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15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41"/>
    </mc:Choice>
    <mc:Fallback xmlns="">
      <p:transition spd="slow" advTm="3524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Título"/>
          <p:cNvSpPr>
            <a:spLocks noGrp="1"/>
          </p:cNvSpPr>
          <p:nvPr>
            <p:ph type="title"/>
          </p:nvPr>
        </p:nvSpPr>
        <p:spPr>
          <a:xfrm>
            <a:off x="457200" y="241587"/>
            <a:ext cx="8229600" cy="1143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MODELO DE REFLEXIÓN</a:t>
            </a:r>
            <a:endParaRPr lang="es-AR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35" name="2 Marcador de contenido"/>
          <p:cNvSpPr>
            <a:spLocks noGrp="1"/>
          </p:cNvSpPr>
          <p:nvPr>
            <p:ph idx="1"/>
          </p:nvPr>
        </p:nvSpPr>
        <p:spPr>
          <a:xfrm>
            <a:off x="457200" y="1882775"/>
            <a:ext cx="8229600" cy="4572000"/>
          </a:xfrm>
          <a:solidFill>
            <a:srgbClr val="FFFF00"/>
          </a:solidFill>
        </p:spPr>
        <p:txBody>
          <a:bodyPr/>
          <a:lstStyle/>
          <a:p>
            <a:pPr eaLnBrk="1" hangingPunct="1">
              <a:defRPr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Modelo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económico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social</a:t>
            </a:r>
          </a:p>
          <a:p>
            <a:pPr eaLnBrk="1" hangingPunct="1">
              <a:defRPr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eaLnBrk="1" hangingPunct="1">
              <a:defRPr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Modelo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político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eaLnBrk="1" hangingPunct="1">
              <a:defRPr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eaLnBrk="1" hangingPunct="1">
              <a:defRPr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Modelo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Militar</a:t>
            </a:r>
            <a:endParaRPr lang="es-AR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3 Cerrar llave"/>
          <p:cNvSpPr/>
          <p:nvPr/>
        </p:nvSpPr>
        <p:spPr>
          <a:xfrm>
            <a:off x="5508625" y="1844675"/>
            <a:ext cx="647700" cy="3924300"/>
          </a:xfrm>
          <a:prstGeom prst="rightBrac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5" name="4 Elipse"/>
          <p:cNvSpPr/>
          <p:nvPr/>
        </p:nvSpPr>
        <p:spPr>
          <a:xfrm>
            <a:off x="6300788" y="3213100"/>
            <a:ext cx="2087562" cy="12239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9222" name="5 CuadroTexto"/>
          <p:cNvSpPr txBox="1">
            <a:spLocks noChangeArrowheads="1"/>
          </p:cNvSpPr>
          <p:nvPr/>
        </p:nvSpPr>
        <p:spPr bwMode="auto">
          <a:xfrm>
            <a:off x="6384925" y="3632200"/>
            <a:ext cx="1943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0000"/>
              <a:buFont typeface="Wingdings 2" pitchFamily="18" charset="2"/>
              <a:buChar char=""/>
              <a:defRPr sz="3000">
                <a:solidFill>
                  <a:schemeClr val="tx1"/>
                </a:solidFill>
                <a:latin typeface="Century Gothic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95000"/>
              <a:buFont typeface="Verdana" pitchFamily="34" charset="0"/>
              <a:buChar char="›"/>
              <a:defRPr sz="2600">
                <a:solidFill>
                  <a:schemeClr val="tx1"/>
                </a:solidFill>
                <a:latin typeface="Century Gothic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400">
                <a:solidFill>
                  <a:schemeClr val="tx1"/>
                </a:solidFill>
                <a:latin typeface="Century Gothic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"/>
              <a:defRPr sz="2000">
                <a:solidFill>
                  <a:schemeClr val="tx1"/>
                </a:solidFill>
                <a:latin typeface="Century Gothic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0B2"/>
              </a:buClr>
              <a:buFont typeface="Wingdings 2" pitchFamily="18" charset="2"/>
              <a:buChar char=""/>
              <a:defRPr sz="19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CORRELACIÓN</a:t>
            </a:r>
            <a:endParaRPr lang="es-AR" altLang="en-US" sz="180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2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42"/>
    </mc:Choice>
    <mc:Fallback xmlns="">
      <p:transition spd="slow" advTm="2274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0" descr="cabildo02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44450"/>
            <a:ext cx="4321175" cy="1470025"/>
          </a:xfrm>
        </p:spPr>
        <p:txBody>
          <a:bodyPr>
            <a:norm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s-E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CABILDO DEL 14 DE AGOSTO DE 1806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250825" y="1671638"/>
            <a:ext cx="8496300" cy="2289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s-ES" sz="3600" i="1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“...resolver el modo de afirmar la victoria, disponiendo el número de tropas que necesita la ciudad y su costa para resistir a los ingleses...”</a:t>
            </a:r>
            <a:r>
              <a:rPr lang="es-ES" sz="3600">
                <a:solidFill>
                  <a:srgbClr val="003366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9163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35"/>
    </mc:Choice>
    <mc:Fallback xmlns="">
      <p:transition spd="slow" advTm="1177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58254"/>
              </p:ext>
            </p:extLst>
          </p:nvPr>
        </p:nvGraphicFramePr>
        <p:xfrm>
          <a:off x="5583461" y="1412776"/>
          <a:ext cx="3563937" cy="248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Imagen de mapa de bits" r:id="rId4" imgW="3638095" imgH="2534004" progId="PBrush">
                  <p:embed/>
                </p:oleObj>
              </mc:Choice>
              <mc:Fallback>
                <p:oleObj name="Imagen de mapa de bits" r:id="rId4" imgW="3638095" imgH="253400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3461" y="1412776"/>
                        <a:ext cx="3563937" cy="248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782638"/>
          </a:xfrm>
          <a:gradFill rotWithShape="1">
            <a:gsLst>
              <a:gs pos="0">
                <a:schemeClr val="bg2">
                  <a:alpha val="44000"/>
                </a:schemeClr>
              </a:gs>
              <a:gs pos="100000">
                <a:schemeClr val="bg2">
                  <a:gamma/>
                  <a:shade val="46275"/>
                  <a:invGamma/>
                  <a:alpha val="52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es-AR" b="1" dirty="0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bertus Extra Bold" pitchFamily="34" charset="0"/>
              </a:rPr>
              <a:t>Mundo moderno</a:t>
            </a:r>
            <a:endParaRPr lang="es-ES" b="1" dirty="0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bertus Extra Bold" pitchFamily="34" charset="0"/>
            </a:endParaRPr>
          </a:p>
        </p:txBody>
      </p:sp>
      <p:sp>
        <p:nvSpPr>
          <p:cNvPr id="10247" name="Rectangle 7"/>
          <p:cNvSpPr>
            <a:spLocks noGrp="1" noChangeArrowheads="1"/>
          </p:cNvSpPr>
          <p:nvPr>
            <p:ph idx="1"/>
          </p:nvPr>
        </p:nvSpPr>
        <p:spPr>
          <a:xfrm>
            <a:off x="0" y="896260"/>
            <a:ext cx="5940152" cy="3170099"/>
          </a:xfrm>
          <a:gradFill rotWithShape="1">
            <a:gsLst>
              <a:gs pos="0">
                <a:srgbClr val="FFFFCC">
                  <a:gamma/>
                  <a:tint val="92157"/>
                  <a:invGamma/>
                  <a:alpha val="59000"/>
                </a:srgbClr>
              </a:gs>
              <a:gs pos="50000">
                <a:srgbClr val="FFFFCC">
                  <a:alpha val="59000"/>
                </a:srgbClr>
              </a:gs>
              <a:gs pos="100000">
                <a:srgbClr val="FFFFCC">
                  <a:gamma/>
                  <a:tint val="92157"/>
                  <a:invGamma/>
                  <a:alpha val="59000"/>
                </a:srgbClr>
              </a:gs>
            </a:gsLst>
            <a:lin ang="5400000" scaled="1"/>
          </a:gradFill>
        </p:spPr>
        <p:txBody>
          <a:bodyPr wrap="square" anchor="ctr">
            <a:spAutoFit/>
          </a:bodyPr>
          <a:lstStyle/>
          <a:p>
            <a:pPr marL="361950" indent="-361950" eaLnBrk="1" fontAlgn="auto" hangingPunct="1">
              <a:spcBef>
                <a:spcPct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s-ES" sz="4000" dirty="0">
                <a:solidFill>
                  <a:srgbClr val="3333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Revolución </a:t>
            </a:r>
            <a:r>
              <a:rPr lang="es-ES" sz="4000" dirty="0" err="1">
                <a:solidFill>
                  <a:srgbClr val="3333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Cientifica</a:t>
            </a:r>
            <a:endParaRPr lang="es-AR" sz="4000" dirty="0">
              <a:solidFill>
                <a:srgbClr val="333333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61950" indent="-361950" eaLnBrk="1" fontAlgn="auto" hangingPunct="1">
              <a:spcBef>
                <a:spcPct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s-AR" sz="4000" dirty="0">
                <a:solidFill>
                  <a:srgbClr val="3333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Capitalismo</a:t>
            </a:r>
          </a:p>
          <a:p>
            <a:pPr marL="361950" indent="-361950" eaLnBrk="1" fontAlgn="auto" hangingPunct="1">
              <a:spcBef>
                <a:spcPct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s-AR" sz="4000" dirty="0">
                <a:solidFill>
                  <a:srgbClr val="3333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Estados Nacionales</a:t>
            </a:r>
          </a:p>
          <a:p>
            <a:pPr marL="361950" indent="-361950" eaLnBrk="1" fontAlgn="auto" hangingPunct="1">
              <a:spcBef>
                <a:spcPct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s-US" sz="4000" dirty="0">
                <a:solidFill>
                  <a:srgbClr val="33333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Colonialismo</a:t>
            </a:r>
            <a:endParaRPr lang="es-AR" sz="4000" dirty="0">
              <a:solidFill>
                <a:srgbClr val="333333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0" indent="0" eaLnBrk="1" fontAlgn="auto" hangingPunct="1">
              <a:spcBef>
                <a:spcPct val="0"/>
              </a:spcBef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es-AR" sz="4000" dirty="0">
              <a:solidFill>
                <a:srgbClr val="333333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4100" name="Object 12"/>
          <p:cNvGraphicFramePr>
            <a:graphicFrameLocks noChangeAspect="1"/>
          </p:cNvGraphicFramePr>
          <p:nvPr/>
        </p:nvGraphicFramePr>
        <p:xfrm>
          <a:off x="0" y="3919538"/>
          <a:ext cx="5364163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Fotografía de Photo Editor" r:id="rId6" imgW="4285714" imgH="2495238" progId="">
                  <p:embed/>
                </p:oleObj>
              </mc:Choice>
              <mc:Fallback>
                <p:oleObj name="Fotografía de Photo Editor" r:id="rId6" imgW="4285714" imgH="249523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919538"/>
                        <a:ext cx="5364163" cy="289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1 Flecha derecha"/>
          <p:cNvSpPr/>
          <p:nvPr/>
        </p:nvSpPr>
        <p:spPr>
          <a:xfrm>
            <a:off x="7524328" y="5517232"/>
            <a:ext cx="936104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09" y="3913624"/>
            <a:ext cx="3891191" cy="294437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663413258"/>
      </p:ext>
    </p:extLst>
  </p:cSld>
  <p:clrMapOvr>
    <a:masterClrMapping/>
  </p:clrMapOvr>
  <p:transition advTm="1687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0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err="1"/>
              <a:t>Capitalismo</a:t>
            </a:r>
            <a:br>
              <a:rPr lang="en-US" dirty="0"/>
            </a:br>
            <a:r>
              <a:rPr lang="en-US" dirty="0"/>
              <a:t>(</a:t>
            </a:r>
            <a:r>
              <a:rPr lang="en-US" sz="2800" dirty="0"/>
              <a:t>Fines </a:t>
            </a:r>
            <a:r>
              <a:rPr lang="en-US" sz="2800" dirty="0" err="1"/>
              <a:t>siglo</a:t>
            </a:r>
            <a:r>
              <a:rPr lang="en-US" sz="2800" dirty="0"/>
              <a:t> XVIII – 1ra </a:t>
            </a:r>
            <a:r>
              <a:rPr lang="en-US" sz="2800" dirty="0" err="1"/>
              <a:t>Mitad</a:t>
            </a:r>
            <a:r>
              <a:rPr lang="en-US" sz="2800" dirty="0"/>
              <a:t> del XIX)</a:t>
            </a:r>
            <a:endParaRPr lang="es-AR" sz="2800" dirty="0"/>
          </a:p>
        </p:txBody>
      </p:sp>
      <p:sp>
        <p:nvSpPr>
          <p:cNvPr id="17411" name="2 Marcador de contenido"/>
          <p:cNvSpPr>
            <a:spLocks noGrp="1"/>
          </p:cNvSpPr>
          <p:nvPr>
            <p:ph idx="1"/>
          </p:nvPr>
        </p:nvSpPr>
        <p:spPr>
          <a:xfrm>
            <a:off x="0" y="1773238"/>
            <a:ext cx="9144000" cy="5084762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Industria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manufacturera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eaLnBrk="1" hangingPunct="1">
              <a:defRPr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eaLnBrk="1" hangingPunct="1">
              <a:defRPr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Potencias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buscan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mercados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para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ubicar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mercancías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.</a:t>
            </a:r>
          </a:p>
          <a:p>
            <a:pPr eaLnBrk="1" hangingPunct="1">
              <a:defRPr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eaLnBrk="1" hangingPunct="1">
              <a:defRPr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Colonialismo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eaLnBrk="1" hangingPunct="1">
              <a:defRPr/>
            </a:pP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eaLnBrk="1" hangingPunct="1">
              <a:defRPr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Librecambio</a:t>
            </a:r>
            <a:endParaRPr lang="es-AR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293" name="Picture 26" descr="texwillow2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773238"/>
            <a:ext cx="2268537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24" descr="nav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149080"/>
            <a:ext cx="3024188" cy="234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55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13"/>
    </mc:Choice>
    <mc:Fallback xmlns="">
      <p:transition spd="slow" advTm="5221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Título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1143000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Estado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Nación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(Perry Anderson)</a:t>
            </a:r>
            <a:endParaRPr lang="es-AR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35" name="2 Marcador de contenido"/>
          <p:cNvSpPr>
            <a:spLocks noGrp="1"/>
          </p:cNvSpPr>
          <p:nvPr>
            <p:ph idx="1"/>
          </p:nvPr>
        </p:nvSpPr>
        <p:spPr>
          <a:xfrm>
            <a:off x="468313" y="1412875"/>
            <a:ext cx="8229600" cy="525780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Soberanía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territorial</a:t>
            </a:r>
          </a:p>
          <a:p>
            <a:pPr eaLnBrk="1" hangingPunct="1">
              <a:buFont typeface="Arial" pitchFamily="34" charset="0"/>
              <a:buNone/>
              <a:defRPr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Identidad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Nacional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(pueblo)</a:t>
            </a:r>
          </a:p>
          <a:p>
            <a:pPr eaLnBrk="1" hangingPunct="1">
              <a:defRPr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Ejército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permanente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buFont typeface="Arial" pitchFamily="34" charset="0"/>
              <a:buNone/>
              <a:defRPr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Mercado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Interno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defRPr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defRPr/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Sistema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judicial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objetivo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7583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30"/>
    </mc:Choice>
    <mc:Fallback xmlns="">
      <p:transition spd="slow" advTm="5583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12"/>
          <p:cNvGraphicFramePr>
            <a:graphicFrameLocks noChangeAspect="1"/>
          </p:cNvGraphicFramePr>
          <p:nvPr/>
        </p:nvGraphicFramePr>
        <p:xfrm>
          <a:off x="2286000" y="1600200"/>
          <a:ext cx="685800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Fotografía de Photo Editor" r:id="rId3" imgW="7485714" imgH="6190476" progId="">
                  <p:embed/>
                </p:oleObj>
              </mc:Choice>
              <mc:Fallback>
                <p:oleObj name="Fotografía de Photo Editor" r:id="rId3" imgW="7485714" imgH="619047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600200"/>
                        <a:ext cx="685800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92075"/>
            <a:ext cx="8229600" cy="1431925"/>
          </a:xfrm>
        </p:spPr>
        <p:txBody>
          <a:bodyPr>
            <a:spAutoFit/>
          </a:bodyPr>
          <a:lstStyle/>
          <a:p>
            <a:pPr marL="484632" eaLnBrk="1" fontAlgn="auto" hangingPunct="1">
              <a:spcAft>
                <a:spcPts val="0"/>
              </a:spcAft>
              <a:defRPr/>
            </a:pPr>
            <a:r>
              <a:rPr lang="es-AR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bertus Extra Bold" pitchFamily="34" charset="0"/>
              </a:rPr>
              <a:t>Guerras de 1ra Generación</a:t>
            </a:r>
            <a:br>
              <a:rPr lang="es-AR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bertus Extra Bold" pitchFamily="34" charset="0"/>
              </a:rPr>
            </a:br>
            <a:r>
              <a:rPr lang="es-AR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lbertus Extra Bold" pitchFamily="34" charset="0"/>
              </a:rPr>
              <a:t>(Guerras napoleónicas)</a:t>
            </a:r>
            <a:endParaRPr lang="es-ES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lbertus Extra Bold" pitchFamily="34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idx="1"/>
          </p:nvPr>
        </p:nvSpPr>
        <p:spPr>
          <a:xfrm>
            <a:off x="2286000" y="4724400"/>
            <a:ext cx="6858000" cy="1816100"/>
          </a:xfrm>
        </p:spPr>
        <p:txBody>
          <a:bodyPr>
            <a:spAutoFit/>
          </a:bodyPr>
          <a:lstStyle/>
          <a:p>
            <a:pPr marL="0" indent="0" algn="ctr" eaLnBrk="1" fontAlgn="auto" hangingPunct="1">
              <a:spcBef>
                <a:spcPct val="0"/>
              </a:spcBef>
              <a:spcAft>
                <a:spcPts val="0"/>
              </a:spcAft>
              <a:buClr>
                <a:schemeClr val="accent3"/>
              </a:buClr>
              <a:buFontTx/>
              <a:buNone/>
              <a:defRPr/>
            </a:pPr>
            <a:r>
              <a:rPr lang="es-ES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lbertus Extra Bold" pitchFamily="34" charset="0"/>
              </a:rPr>
              <a:t>LA MÁS BELLA DE LAS GUERRA ES LA QUE LIBRA UN PUEBLO POR SU LIBERTAD EN SU  PROPIO TERRITORIO</a:t>
            </a:r>
          </a:p>
        </p:txBody>
      </p:sp>
      <p:graphicFrame>
        <p:nvGraphicFramePr>
          <p:cNvPr id="14341" name="Object 13"/>
          <p:cNvGraphicFramePr>
            <a:graphicFrameLocks noChangeAspect="1"/>
          </p:cNvGraphicFramePr>
          <p:nvPr/>
        </p:nvGraphicFramePr>
        <p:xfrm>
          <a:off x="0" y="2968625"/>
          <a:ext cx="2286000" cy="388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Fotografía de Photo Editor" r:id="rId5" imgW="2723810" imgH="4525007" progId="">
                  <p:embed/>
                </p:oleObj>
              </mc:Choice>
              <mc:Fallback>
                <p:oleObj name="Fotografía de Photo Editor" r:id="rId5" imgW="2723810" imgH="452500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968625"/>
                        <a:ext cx="2286000" cy="388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0" y="1600200"/>
            <a:ext cx="2286000" cy="946150"/>
          </a:xfrm>
          <a:prstGeom prst="rect">
            <a:avLst/>
          </a:prstGeom>
          <a:gradFill rotWithShape="1">
            <a:gsLst>
              <a:gs pos="0">
                <a:srgbClr val="808080">
                  <a:gamma/>
                  <a:shade val="46275"/>
                  <a:invGamma/>
                  <a:alpha val="67000"/>
                </a:srgbClr>
              </a:gs>
              <a:gs pos="50000">
                <a:srgbClr val="808080">
                  <a:alpha val="71001"/>
                </a:srgbClr>
              </a:gs>
              <a:gs pos="100000">
                <a:srgbClr val="808080">
                  <a:gamma/>
                  <a:shade val="46275"/>
                  <a:invGamma/>
                  <a:alpha val="67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2800" b="1" i="1">
                <a:solidFill>
                  <a:srgbClr val="FFFFCC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lbertus Extra Bold" pitchFamily="34" charset="0"/>
                <a:cs typeface="+mn-cs"/>
              </a:rPr>
              <a:t>Nación en armas</a:t>
            </a:r>
            <a:endParaRPr lang="es-ES" sz="2800" b="1" i="1">
              <a:solidFill>
                <a:srgbClr val="FFFFCC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lbertus Extra Bold" pitchFamily="34" charset="0"/>
              <a:cs typeface="+mn-cs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2286000" y="1752600"/>
            <a:ext cx="6858000" cy="954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lbertus Extra Bold" pitchFamily="34" charset="0"/>
                <a:cs typeface="+mn-cs"/>
              </a:rPr>
              <a:t>Nueva guerra =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2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lbertus Extra Bold" pitchFamily="34" charset="0"/>
                <a:cs typeface="+mn-cs"/>
              </a:rPr>
              <a:t>nuevas condiciones sociales</a:t>
            </a:r>
            <a:endParaRPr lang="es-ES" sz="2800" b="1" i="1" dirty="0">
              <a:effectLst>
                <a:outerShdw blurRad="38100" dist="38100" dir="2700000" algn="tl">
                  <a:srgbClr val="C0C0C0"/>
                </a:outerShdw>
              </a:effectLst>
              <a:latin typeface="Albertus Extra Bold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41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04"/>
    </mc:Choice>
    <mc:Fallback xmlns="">
      <p:transition spd="slow" advTm="7910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4704"/>
          </a:xfrm>
        </p:spPr>
        <p:txBody>
          <a:bodyPr/>
          <a:lstStyle/>
          <a:p>
            <a:pPr>
              <a:defRPr/>
            </a:pPr>
            <a:r>
              <a:rPr lang="en-US" sz="3600" dirty="0" err="1"/>
              <a:t>Periodización</a:t>
            </a:r>
            <a:r>
              <a:rPr lang="en-US" sz="3600" dirty="0"/>
              <a:t> de la </a:t>
            </a:r>
            <a:r>
              <a:rPr lang="en-US" sz="3600" dirty="0" err="1"/>
              <a:t>Defensa</a:t>
            </a:r>
            <a:r>
              <a:rPr lang="en-US" sz="3600" dirty="0"/>
              <a:t> </a:t>
            </a:r>
            <a:r>
              <a:rPr lang="en-US" sz="3600" dirty="0" err="1"/>
              <a:t>Nacional</a:t>
            </a:r>
            <a:endParaRPr lang="es-AR" sz="3600" dirty="0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428234"/>
              </p:ext>
            </p:extLst>
          </p:nvPr>
        </p:nvGraphicFramePr>
        <p:xfrm>
          <a:off x="35496" y="-531440"/>
          <a:ext cx="9063657" cy="722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6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596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4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Período</a:t>
                      </a:r>
                      <a:endParaRPr lang="es-AR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</a:t>
                      </a:r>
                      <a:r>
                        <a:rPr lang="en-US" baseline="0" dirty="0"/>
                        <a:t> DE ESTADO</a:t>
                      </a:r>
                      <a:endParaRPr lang="es-AR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Inserción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militar</a:t>
                      </a:r>
                      <a:r>
                        <a:rPr lang="en-US" baseline="0" dirty="0"/>
                        <a:t> en el Estado</a:t>
                      </a:r>
                      <a:endParaRPr lang="es-AR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ESTRUCTURA MILITAR</a:t>
                      </a:r>
                      <a:endParaRPr lang="es-AR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1810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- 1820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Gobierno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 Central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Ejército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y Armada regular y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fuerzas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milicias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1820 -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1862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Confederacion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Argentina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Fuerzas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provinciales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1862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- 1898 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República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Federal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Min Guerra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Ejército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Línea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y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Guardias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aseline="0" dirty="0" err="1">
                          <a:solidFill>
                            <a:schemeClr val="tx1"/>
                          </a:solidFill>
                        </a:rPr>
                        <a:t>Nac</a:t>
                      </a:r>
                      <a:endParaRPr lang="es-AR"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41" marR="91441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1898 - 1943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República</a:t>
                      </a:r>
                      <a:r>
                        <a:rPr lang="en-US" sz="1600" dirty="0"/>
                        <a:t> Federal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Min Guerra</a:t>
                      </a:r>
                    </a:p>
                    <a:p>
                      <a:pPr algn="l"/>
                      <a:r>
                        <a:rPr lang="en-US" sz="1600" dirty="0"/>
                        <a:t>Min Marina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Ejercito</a:t>
                      </a:r>
                      <a:r>
                        <a:rPr lang="en-US" sz="1600" dirty="0"/>
                        <a:t> Permanente y </a:t>
                      </a:r>
                      <a:r>
                        <a:rPr lang="en-US" sz="1600" dirty="0" err="1"/>
                        <a:t>Reservas</a:t>
                      </a:r>
                      <a:endParaRPr lang="es-AR" sz="16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1943 - 1949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República</a:t>
                      </a:r>
                      <a:r>
                        <a:rPr lang="en-US" sz="1600" dirty="0"/>
                        <a:t> Federal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Min Guerra, Marina</a:t>
                      </a:r>
                    </a:p>
                    <a:p>
                      <a:pPr algn="l"/>
                      <a:r>
                        <a:rPr lang="en-US" sz="1600" dirty="0"/>
                        <a:t>y </a:t>
                      </a:r>
                      <a:r>
                        <a:rPr lang="en-US" sz="1600" dirty="0" err="1"/>
                        <a:t>Aeronáutica</a:t>
                      </a:r>
                      <a:endParaRPr lang="es-AR" sz="1600" dirty="0"/>
                    </a:p>
                    <a:p>
                      <a:pPr algn="l"/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Ejercito</a:t>
                      </a:r>
                      <a:r>
                        <a:rPr lang="en-US" sz="1600" dirty="0"/>
                        <a:t> Permanente y </a:t>
                      </a:r>
                      <a:r>
                        <a:rPr lang="en-US" sz="1600" dirty="0" err="1"/>
                        <a:t>Reservas</a:t>
                      </a:r>
                      <a:endParaRPr lang="es-AR" sz="1600" dirty="0"/>
                    </a:p>
                    <a:p>
                      <a:endParaRPr lang="es-AR" sz="16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1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1949 - 1954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República</a:t>
                      </a:r>
                      <a:r>
                        <a:rPr lang="en-US" sz="1600" dirty="0"/>
                        <a:t> Federal</a:t>
                      </a:r>
                      <a:endParaRPr lang="es-AR" sz="1600" dirty="0"/>
                    </a:p>
                    <a:p>
                      <a:pPr algn="l"/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Min</a:t>
                      </a:r>
                      <a:r>
                        <a:rPr lang="en-US" sz="1600" baseline="0" dirty="0"/>
                        <a:t> Def </a:t>
                      </a:r>
                    </a:p>
                    <a:p>
                      <a:pPr algn="l"/>
                      <a:r>
                        <a:rPr lang="en-US" sz="1600" dirty="0"/>
                        <a:t>Min Guerra, Marina</a:t>
                      </a:r>
                    </a:p>
                    <a:p>
                      <a:pPr algn="l"/>
                      <a:r>
                        <a:rPr lang="en-US" sz="1600" dirty="0"/>
                        <a:t>Y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 err="1"/>
                        <a:t>Aeronáutica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endParaRPr lang="es-AR" sz="16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1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1958 - 1988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República</a:t>
                      </a:r>
                      <a:r>
                        <a:rPr lang="en-US" sz="1600" dirty="0"/>
                        <a:t> Federal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Min </a:t>
                      </a:r>
                      <a:r>
                        <a:rPr lang="en-US" sz="1600" dirty="0" err="1"/>
                        <a:t>Defensa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endParaRPr lang="es-AR" sz="16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182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1988 - 2013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/>
                        <a:t>República</a:t>
                      </a:r>
                      <a:r>
                        <a:rPr lang="en-US" sz="1600" baseline="0" dirty="0"/>
                        <a:t> Federal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Min </a:t>
                      </a:r>
                      <a:r>
                        <a:rPr lang="en-US" sz="1600" dirty="0" err="1"/>
                        <a:t>Defensa</a:t>
                      </a:r>
                      <a:endParaRPr lang="es-AR" sz="1600" dirty="0"/>
                    </a:p>
                  </a:txBody>
                  <a:tcPr marL="91441" marR="91441"/>
                </a:tc>
                <a:tc>
                  <a:txBody>
                    <a:bodyPr/>
                    <a:lstStyle/>
                    <a:p>
                      <a:endParaRPr lang="es-AR" sz="1600" dirty="0"/>
                    </a:p>
                  </a:txBody>
                  <a:tcPr marL="91441" marR="9144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7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00"/>
    </mc:Choice>
    <mc:Fallback xmlns="">
      <p:transition spd="slow" advTm="1009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B6D9D-8054-4091-887F-15E54E85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Marcador de contenido 4" descr="Mapa&#10;&#10;Descripción generada automáticamente">
            <a:extLst>
              <a:ext uri="{FF2B5EF4-FFF2-40B4-BE49-F238E27FC236}">
                <a16:creationId xmlns:a16="http://schemas.microsoft.com/office/drawing/2014/main" id="{48DE7A3B-D727-4326-95BB-FF4299776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77" y="-12658"/>
            <a:ext cx="9160877" cy="6870658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9F26E88-63D3-4130-B0A5-C47DF6353A59}"/>
              </a:ext>
            </a:extLst>
          </p:cNvPr>
          <p:cNvSpPr/>
          <p:nvPr/>
        </p:nvSpPr>
        <p:spPr>
          <a:xfrm>
            <a:off x="1547664" y="2636912"/>
            <a:ext cx="721804" cy="68580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CB54E00-2DE6-4848-BFC0-7D55CCE0CF9C}"/>
              </a:ext>
            </a:extLst>
          </p:cNvPr>
          <p:cNvSpPr/>
          <p:nvPr/>
        </p:nvSpPr>
        <p:spPr>
          <a:xfrm>
            <a:off x="5166066" y="3104964"/>
            <a:ext cx="594066" cy="54006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</p:spTree>
    <p:extLst>
      <p:ext uri="{BB962C8B-B14F-4D97-AF65-F5344CB8AC3E}">
        <p14:creationId xmlns:p14="http://schemas.microsoft.com/office/powerpoint/2010/main" val="38115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11"/>
    </mc:Choice>
    <mc:Fallback xmlns="">
      <p:transition spd="slow" advTm="9391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E29BE-E47B-4206-A5A1-DC3F9721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071" y="-1638995"/>
            <a:ext cx="2870502" cy="586318"/>
          </a:xfrm>
        </p:spPr>
        <p:txBody>
          <a:bodyPr>
            <a:normAutofit fontScale="90000"/>
          </a:bodyPr>
          <a:lstStyle/>
          <a:p>
            <a:r>
              <a:rPr lang="es-ES" dirty="0"/>
              <a:t>AMENAZAS PERÍODO COLONIAL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DF713A-5492-4FF4-A119-6D3C4FC3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47" y="1052737"/>
            <a:ext cx="8780919" cy="5530626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. FUERTES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GUARDIAS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FORTINES</a:t>
            </a:r>
          </a:p>
          <a:p>
            <a:endParaRPr lang="es-ES" dirty="0"/>
          </a:p>
        </p:txBody>
      </p:sp>
      <p:pic>
        <p:nvPicPr>
          <p:cNvPr id="5122" name="Picture 2" descr="Visita al Fortín Pavón en Saldungaray">
            <a:extLst>
              <a:ext uri="{FF2B5EF4-FFF2-40B4-BE49-F238E27FC236}">
                <a16:creationId xmlns:a16="http://schemas.microsoft.com/office/drawing/2014/main" id="{2F97021F-92C0-48B0-82F4-1F01F5C58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936" y="5009627"/>
            <a:ext cx="2518048" cy="154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uartel de Blandengues - Uruguay en las calles de Santiago">
            <a:extLst>
              <a:ext uri="{FF2B5EF4-FFF2-40B4-BE49-F238E27FC236}">
                <a16:creationId xmlns:a16="http://schemas.microsoft.com/office/drawing/2014/main" id="{6181AC7B-9BFD-4E57-A484-61D8A547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322756"/>
            <a:ext cx="2167926" cy="162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useo Fuerte Barragan (Ensenada) - 2021 Qué saber antes de ir - Lo más  comentado por la gente - Tripadvisor">
            <a:extLst>
              <a:ext uri="{FF2B5EF4-FFF2-40B4-BE49-F238E27FC236}">
                <a16:creationId xmlns:a16="http://schemas.microsoft.com/office/drawing/2014/main" id="{E0100A16-BBED-497B-AC76-0FA2AC17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854" y="913366"/>
            <a:ext cx="2687293" cy="179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083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777"/>
    </mc:Choice>
    <mc:Fallback xmlns="">
      <p:transition spd="slow" advTm="165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36.9|19|36.6|6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41.5|25.8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372</Words>
  <Application>Microsoft Office PowerPoint</Application>
  <PresentationFormat>Presentación en pantalla (4:3)</PresentationFormat>
  <Paragraphs>134</Paragraphs>
  <Slides>20</Slides>
  <Notes>0</Notes>
  <HiddenSlides>1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Albertus Extra Bold</vt:lpstr>
      <vt:lpstr>Algerian</vt:lpstr>
      <vt:lpstr>Arial</vt:lpstr>
      <vt:lpstr>Calibri</vt:lpstr>
      <vt:lpstr>Wingdings 2</vt:lpstr>
      <vt:lpstr>Tema de Office</vt:lpstr>
      <vt:lpstr>Fotografía de Photo Editor</vt:lpstr>
      <vt:lpstr>Imagen de mapa de bits</vt:lpstr>
      <vt:lpstr>Presentación de PowerPoint</vt:lpstr>
      <vt:lpstr>MODELO DE REFLEXIÓN</vt:lpstr>
      <vt:lpstr>Mundo moderno</vt:lpstr>
      <vt:lpstr>Capitalismo (Fines siglo XVIII – 1ra Mitad del XIX)</vt:lpstr>
      <vt:lpstr>Estado Nación  (Perry Anderson)</vt:lpstr>
      <vt:lpstr>Guerras de 1ra Generación (Guerras napoleónicas)</vt:lpstr>
      <vt:lpstr>Periodización de la Defensa Nacional</vt:lpstr>
      <vt:lpstr>Presentación de PowerPoint</vt:lpstr>
      <vt:lpstr>AMENAZAS PERÍODO COLONIAL</vt:lpstr>
      <vt:lpstr>Estado y Ejército</vt:lpstr>
      <vt:lpstr>Sistema de Defensa Virreinal Hasta 1810 </vt:lpstr>
      <vt:lpstr>LAS ARMAS DE COMBATE</vt:lpstr>
      <vt:lpstr>REGIMIENTOS EN EL RIO  DE LA PLATA EN EL SIGLO XVIII</vt:lpstr>
      <vt:lpstr>Presentación de PowerPoint</vt:lpstr>
      <vt:lpstr>Batalla de Trafalgar</vt:lpstr>
      <vt:lpstr>Situación estratégica - 1806</vt:lpstr>
      <vt:lpstr>Una operación militar escalonada en tiempo y espacio</vt:lpstr>
      <vt:lpstr>ESTRATEGIA BRITÁNICA</vt:lpstr>
      <vt:lpstr>EXPEDICIÓN BRITÁNICA</vt:lpstr>
      <vt:lpstr>CABILDO DEL 14 DE AGOSTO DE 1806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Frabian Brown</dc:creator>
  <cp:lastModifiedBy>raul jara</cp:lastModifiedBy>
  <cp:revision>29</cp:revision>
  <dcterms:created xsi:type="dcterms:W3CDTF">2020-04-09T11:44:47Z</dcterms:created>
  <dcterms:modified xsi:type="dcterms:W3CDTF">2025-06-22T21:09:32Z</dcterms:modified>
</cp:coreProperties>
</file>